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71" r:id="rId6"/>
    <p:sldId id="260" r:id="rId7"/>
    <p:sldId id="272" r:id="rId8"/>
    <p:sldId id="263" r:id="rId9"/>
    <p:sldId id="261" r:id="rId10"/>
    <p:sldId id="273" r:id="rId11"/>
    <p:sldId id="274" r:id="rId12"/>
    <p:sldId id="275" r:id="rId13"/>
    <p:sldId id="276" r:id="rId14"/>
    <p:sldId id="27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HK Grotesk" panose="020B0604020202020204" charset="0"/>
      <p:regular r:id="rId23"/>
    </p:embeddedFont>
    <p:embeddedFont>
      <p:font typeface="HK Grotesk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3" d="100"/>
          <a:sy n="53" d="100"/>
        </p:scale>
        <p:origin x="1541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20:44:26.756" v="1495" actId="14861"/>
      <pc:docMkLst>
        <pc:docMk/>
      </pc:docMkLst>
      <pc:sldChg chg="addSp modSp mod modTransition modAnim">
        <pc:chgData name="Natalia Riera" userId="74b5765efdd0c515" providerId="LiveId" clId="{FDE7C6E1-31BB-48CC-ADCB-0B8AFAD35475}" dt="2025-12-05T15:19:44.943" v="146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19:25.362" v="1462" actId="1076"/>
        <pc:sldMkLst>
          <pc:docMk/>
          <pc:sldMk cId="0" sldId="257"/>
        </pc:sldMkLst>
        <pc:spChg chg="add del mod">
          <ac:chgData name="Natalia Riera" userId="74b5765efdd0c515" providerId="LiveId" clId="{FDE7C6E1-31BB-48CC-ADCB-0B8AFAD35475}" dt="2025-12-05T15:18:20.998" v="1446" actId="478"/>
          <ac:spMkLst>
            <pc:docMk/>
            <pc:sldMk cId="0" sldId="257"/>
            <ac:spMk id="2" creationId="{D6BA5738-4F48-284C-B426-B7CBC50706B9}"/>
          </ac:spMkLst>
        </pc:spChg>
        <pc:spChg chg="mod">
          <ac:chgData name="Natalia Riera" userId="74b5765efdd0c515" providerId="LiveId" clId="{FDE7C6E1-31BB-48CC-ADCB-0B8AFAD35475}" dt="2025-12-05T15:19:25.362" v="146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5:18:34.235" v="1450" actId="478"/>
          <ac:spMkLst>
            <pc:docMk/>
            <pc:sldMk cId="0" sldId="257"/>
            <ac:spMk id="9" creationId="{517B57A5-FC36-92A7-13B1-F544E4D97C3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10" creationId="{77EB031B-5C5D-AC5F-D893-66F4A4B838FE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21" creationId="{9F6239E4-106E-D118-2CA4-F5B49F4B05AE}"/>
          </ac:spMkLst>
        </pc:spChg>
        <pc:spChg chg="add mod">
          <ac:chgData name="Natalia Riera" userId="74b5765efdd0c515" providerId="LiveId" clId="{FDE7C6E1-31BB-48CC-ADCB-0B8AFAD35475}" dt="2025-12-05T15:19:23.544" v="1460" actId="14100"/>
          <ac:spMkLst>
            <pc:docMk/>
            <pc:sldMk cId="0" sldId="257"/>
            <ac:spMk id="22" creationId="{96523643-9A5D-FDB3-4FC8-556C4179FE7A}"/>
          </ac:spMkLst>
        </pc:spChg>
        <pc:grpChg chg="add del mod">
          <ac:chgData name="Natalia Riera" userId="74b5765efdd0c515" providerId="LiveId" clId="{FDE7C6E1-31BB-48CC-ADCB-0B8AFAD35475}" dt="2025-12-05T15:18:32.025" v="1449" actId="165"/>
          <ac:grpSpMkLst>
            <pc:docMk/>
            <pc:sldMk cId="0" sldId="257"/>
            <ac:grpSpMk id="3" creationId="{824ECA59-AE05-D56E-008E-B7AA98BD6155}"/>
          </ac:grpSpMkLst>
        </pc:grpChg>
        <pc:grpChg chg="mod topLvl">
          <ac:chgData name="Natalia Riera" userId="74b5765efdd0c515" providerId="LiveId" clId="{FDE7C6E1-31BB-48CC-ADCB-0B8AFAD35475}" dt="2025-12-05T15:19:00.537" v="1457" actId="14100"/>
          <ac:grpSpMkLst>
            <pc:docMk/>
            <pc:sldMk cId="0" sldId="257"/>
            <ac:grpSpMk id="5" creationId="{D9A61647-AB22-EA89-FBC4-AF1EF9CE09C8}"/>
          </ac:grpSpMkLst>
        </pc:grpChg>
        <pc:grpChg chg="del mod">
          <ac:chgData name="Natalia Riera" userId="74b5765efdd0c515" providerId="LiveId" clId="{FDE7C6E1-31BB-48CC-ADCB-0B8AFAD35475}" dt="2025-12-05T15:18:26.305" v="1447" actId="478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addSp modSp mod modTransition">
        <pc:chgData name="Natalia Riera" userId="74b5765efdd0c515" providerId="LiveId" clId="{FDE7C6E1-31BB-48CC-ADCB-0B8AFAD35475}" dt="2025-12-05T15:17:45.406" v="1442" actId="1076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3" creationId="{EC9E2AE8-9CE6-92BC-3BEA-FA32E5ECF607}"/>
          </ac:spMkLst>
        </pc:spChg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4" creationId="{8FB49A19-7022-A302-D6B9-CFB61DDAF2C3}"/>
          </ac:spMkLst>
        </pc:spChg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  <pc:grpChg chg="add mod">
          <ac:chgData name="Natalia Riera" userId="74b5765efdd0c515" providerId="LiveId" clId="{FDE7C6E1-31BB-48CC-ADCB-0B8AFAD35475}" dt="2025-12-05T15:17:45.406" v="1442" actId="1076"/>
          <ac:grpSpMkLst>
            <pc:docMk/>
            <pc:sldMk cId="0" sldId="259"/>
            <ac:grpSpMk id="2" creationId="{8366EBC9-3C9E-222C-AE1E-98F0E7DD1305}"/>
          </ac:grpSpMkLst>
        </pc:grpChg>
        <pc:picChg chg="mod">
          <ac:chgData name="Natalia Riera" userId="74b5765efdd0c515" providerId="LiveId" clId="{FDE7C6E1-31BB-48CC-ADCB-0B8AFAD35475}" dt="2025-12-05T15:16:37.324" v="1437" actId="1076"/>
          <ac:picMkLst>
            <pc:docMk/>
            <pc:sldMk cId="0" sldId="259"/>
            <ac:picMk id="11" creationId="{A9C85180-8BE0-A48E-564C-8BD08C1669B9}"/>
          </ac:picMkLst>
        </pc:pic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5:19:47.738" v="1466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addSp delSp modSp add del mod modTransition">
        <pc:chgData name="Natalia Riera" userId="74b5765efdd0c515" providerId="LiveId" clId="{FDE7C6E1-31BB-48CC-ADCB-0B8AFAD35475}" dt="2025-12-05T20:44:26.756" v="1495" actId="14861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5" creationId="{553C4CEF-21AA-E0B7-E744-9AA444FC530F}"/>
          </ac:spMkLst>
        </pc:spChg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6" creationId="{DF78114F-BAD1-7F48-D274-78FEEDABBBA7}"/>
          </ac:spMkLst>
        </pc:spChg>
        <pc:spChg chg="mod">
          <ac:chgData name="Natalia Riera" userId="74b5765efdd0c515" providerId="LiveId" clId="{FDE7C6E1-31BB-48CC-ADCB-0B8AFAD35475}" dt="2025-12-05T19:23:48.267" v="1477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24.840" v="1484" actId="1076"/>
          <ac:grpSpMkLst>
            <pc:docMk/>
            <pc:sldMk cId="0" sldId="268"/>
            <ac:grpSpMk id="4" creationId="{6F1A4C35-86E4-BE8F-EEBD-3F4AA906BF04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  <pc:picChg chg="add del mod">
          <ac:chgData name="Natalia Riera" userId="74b5765efdd0c515" providerId="LiveId" clId="{FDE7C6E1-31BB-48CC-ADCB-0B8AFAD35475}" dt="2025-12-05T20:41:19.733" v="1489" actId="478"/>
          <ac:picMkLst>
            <pc:docMk/>
            <pc:sldMk cId="0" sldId="268"/>
            <ac:picMk id="3" creationId="{E8DF3849-BE13-CEDB-CF2F-0C8EBD52FC0D}"/>
          </ac:picMkLst>
        </pc:picChg>
        <pc:picChg chg="add mod">
          <ac:chgData name="Natalia Riera" userId="74b5765efdd0c515" providerId="LiveId" clId="{FDE7C6E1-31BB-48CC-ADCB-0B8AFAD35475}" dt="2025-12-05T20:44:26.756" v="1495" actId="14861"/>
          <ac:picMkLst>
            <pc:docMk/>
            <pc:sldMk cId="0" sldId="268"/>
            <ac:picMk id="7" creationId="{3D76DF0F-E088-E64D-73B8-7E0E5ED686D7}"/>
          </ac:picMkLst>
        </pc:picChg>
      </pc:sldChg>
      <pc:sldChg chg="addSp delSp modSp mod modTransition">
        <pc:chgData name="Natalia Riera" userId="74b5765efdd0c515" providerId="LiveId" clId="{FDE7C6E1-31BB-48CC-ADCB-0B8AFAD35475}" dt="2025-12-05T19:26:49.094" v="1488" actId="14100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3" creationId="{057B9401-7601-956D-F6CE-2A265F827503}"/>
          </ac:spMkLst>
        </pc:spChg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4" creationId="{E0D1E6F3-0DA0-7C15-5AD0-E07B406419AB}"/>
          </ac:spMkLst>
        </pc:spChg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49.094" v="1488" actId="14100"/>
          <ac:grpSpMkLst>
            <pc:docMk/>
            <pc:sldMk cId="0" sldId="269"/>
            <ac:grpSpMk id="2" creationId="{A515EA70-F321-EE6B-364E-CE95AD788BBB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5:16:31.233" v="1435" actId="1076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del mod">
          <ac:chgData name="Natalia Riera" userId="74b5765efdd0c515" providerId="LiveId" clId="{FDE7C6E1-31BB-48CC-ADCB-0B8AFAD35475}" dt="2025-12-05T15:16:19.805" v="1431" actId="478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  <pc:picChg chg="add mod">
          <ac:chgData name="Natalia Riera" userId="74b5765efdd0c515" providerId="LiveId" clId="{FDE7C6E1-31BB-48CC-ADCB-0B8AFAD35475}" dt="2025-12-05T15:16:31.233" v="1435" actId="1076"/>
          <ac:picMkLst>
            <pc:docMk/>
            <pc:sldMk cId="4257351183" sldId="271"/>
            <ac:picMk id="6" creationId="{D191F45F-9721-7789-FC89-A09B2FE0F368}"/>
          </ac:picMkLst>
        </pc:pic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92d48e5-6603-4d7c-9b6b-2c60a4d57997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Alvaro,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5B1-49FB-AE81-9404-E8955F80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C382F-79C5-868C-77E3-5C57024EC55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3A92F-C064-136D-D303-22C1A5D6A96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B03A9-1BC7-FFE7-6D96-666CA0D6D12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6CE5FAF-3978-1FB9-CE4D-331662EE596E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0DC6EB6-AF3B-425D-61FB-57A6BDFD92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4B7BDF6-42D1-C4F6-D17E-58DAD82779F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5B001AAC-E839-912B-6B17-010B1605927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ED1F8E4-0277-C4AA-DA80-EB0181555CC3}"/>
              </a:ext>
            </a:extLst>
          </p:cNvPr>
          <p:cNvSpPr txBox="1"/>
          <p:nvPr/>
        </p:nvSpPr>
        <p:spPr>
          <a:xfrm>
            <a:off x="2363123" y="4474084"/>
            <a:ext cx="3947622" cy="98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Estrategia de precios y descuentos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strategy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C640CD9A-AC1C-91B4-B182-16E9FB67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Efectividad de descuentos: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¿Los productos con mayor porcentaje de descuento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realmente mayor volumen de ingresos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Análisis de variación de precio: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¿Cuánto varía el precio de venta real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unit_price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respecto al precio de lista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list_price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por categoría?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Registro">
            <a:extLst>
              <a:ext uri="{FF2B5EF4-FFF2-40B4-BE49-F238E27FC236}">
                <a16:creationId xmlns:a16="http://schemas.microsoft.com/office/drawing/2014/main" id="{5E2E76DB-763B-0F70-C139-C1EF9A5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54" y="4456766"/>
            <a:ext cx="792991" cy="79299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A2AE695-6C16-65E2-CD94-76769AB7925B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D988CB0-53F0-8C5A-90E0-EDBB1E70D290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903BE09-E855-8E74-00DF-6DCD5E9920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D8E50562-E52B-60AA-6C61-99194149F41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C695EB9-4343-7DF1-0193-A13A4D273DCD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2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8323-5B7D-49C5-AB46-3EE8716B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D47586-F265-6D85-7937-9A030401D2D1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3A5E0A-9B07-D0C8-D661-06A5337F916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2FD5CD-1CB9-5737-AA9E-6EC58FBE4D2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ADFCBE6-3AD2-81F6-39BB-1F9C12187BC9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E21947-F4D0-3086-290E-D50263249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A4FC147-50DC-7AD2-87B0-EED2C8D33A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EC7CBD51-2420-EFD9-2CBF-BA597AB766D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315E7BF-0C9C-DC5C-76C4-6371FEE75074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location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intelligence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6113D0-7129-5F36-0A6B-13BE3420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Mapas de calor: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¿En qué coordenadas exactas se concentran nuestros clientes más valiosos (regla 80/20)?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Penetración de mercado: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regiones tienen la mayor facturación y cuáles están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infraexplotadas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Logística vs. ubicación: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¿Existen zonas geográficas específicas donde los tiempos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son consistentemente altos?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América en globo terráqueo">
            <a:extLst>
              <a:ext uri="{FF2B5EF4-FFF2-40B4-BE49-F238E27FC236}">
                <a16:creationId xmlns:a16="http://schemas.microsoft.com/office/drawing/2014/main" id="{55699D8F-0892-0072-ECBE-3038EE90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423769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07282D3-FC60-3D1E-1ADA-3373FF4371EF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7A993D6-50E8-7678-B958-393155FAEA17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C090483-6B4E-92B5-1206-B816498812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9604FE58-7389-F9B6-EE5D-21B10FF53A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32F430B-02DA-2322-8CD6-EBBDB7F82E5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3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9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F367-E60D-C46E-8B91-D1964B6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15BF3C-2D70-1975-E8B9-5E0685602AA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E4378-35E5-C4F0-7CED-490AA49184B4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F07A0C-EE58-BFF1-42A3-9048800A4FAD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5B3DFE-9907-B23C-705D-1EED2C83CA2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5FB17AD-51A3-4452-A489-AD9D2A1A92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0E7FD1-D6F0-7815-9EF5-2ECCAF3D678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10B1043-C4D7-E6B3-2631-D869739AB505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1A72D44-BA49-EFDB-7660-15949501CD7A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Eficiencia operativa y logística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operations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1629D1EB-955A-54F0-EDE1-1A3F3403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Performance de transportistas: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transportista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shipper_id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tiene el promedio más alto de días de retraso?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Cuellos de botella: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¿Aumenta el retraso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cuando el volumen de ventas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quantity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supera cierto umbral?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Productividad de empleados: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empleados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employee_id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gestionan la mayor cantidad de órdenes y cuántos ingresos generan?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Camión volquete">
            <a:extLst>
              <a:ext uri="{FF2B5EF4-FFF2-40B4-BE49-F238E27FC236}">
                <a16:creationId xmlns:a16="http://schemas.microsoft.com/office/drawing/2014/main" id="{0238DED1-77B4-2A49-B4AC-F3940740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23" y="4484475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B515345-7496-57F3-DCB7-D605A0584DD3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4D2831A4-2F01-7EE4-37CE-BB398D827BCF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9D3771B-112E-9300-204A-45A7D98464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1D38781-E627-AF5C-A925-7ED07EA26DB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0F1193-7F29-EF83-4B22-32130C264218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4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B12B-1507-70AE-966E-D199E19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0ED70-0EEE-DB3C-F41D-C2D8E6097438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01E0F7-BF0A-A340-CF23-57B65E12684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B24B5-CB06-2A14-071F-08FAB854AE4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17A68F-E5E8-3682-B019-B8DDAAC85BA0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19AA64C-0667-BE82-188F-ED3CA7AAAD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6E482A-6FC4-DD6E-53D1-D7E23BD5F7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E95F644-AC32-7AF7-F03C-BCFA0DE2A338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7D46566-6C1E-3DCE-CF88-5E5C979E72B3}"/>
              </a:ext>
            </a:extLst>
          </p:cNvPr>
          <p:cNvSpPr txBox="1"/>
          <p:nvPr/>
        </p:nvSpPr>
        <p:spPr>
          <a:xfrm>
            <a:off x="2370050" y="4546615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producto y proveedores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product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&amp;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supply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chain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1E57F5F-4CAC-E882-F3A7-241441AA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Best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sellers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¿Cuáles son los top 10 productos más vendidos por región?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Dependencia de proveedores: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porcentaje de nuestros ingresos depende de proveedores de un país específico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supplier_country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Análisis cruzado: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¿Hay categorías de productos que se venden mejor en unas regiones que en otras? (ej. Ropa de invierno en zonas frías).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Ir en bicicleta con personas">
            <a:extLst>
              <a:ext uri="{FF2B5EF4-FFF2-40B4-BE49-F238E27FC236}">
                <a16:creationId xmlns:a16="http://schemas.microsoft.com/office/drawing/2014/main" id="{410B8283-B424-70D9-26EB-55B4F522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392976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1653B8E-7462-37E3-F699-96F74A38B3BE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BD67F9F-DF84-9BE5-8819-2575C789EB42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ADC86FC-E111-99C0-A8AB-3F7919EB2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77675B2C-4F62-5D7D-A321-DAA765A21A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660700-E6B8-F0B0-FD61-D6AFF5B089B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5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5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6E88-4F52-1D26-8A2F-AA7DE59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C6BEF5-B2BC-65A6-B4A3-C22F0736CF4F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396D0-5B67-326E-089C-3930034A36D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03011-CEC4-ACD6-CEA1-05ADAE0C70C6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EDD1F5B-337F-57F2-A1D5-38B7F7C1248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57B18EC-BAB9-CD8D-21F5-689CCE3D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572C5-B92C-4127-250E-87AE132DC00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17750890-25B5-52E7-2114-A9ACB386CD43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5EBDAAB-5ED3-2E4A-8E1C-456323FBFA50}"/>
              </a:ext>
            </a:extLst>
          </p:cNvPr>
          <p:cNvSpPr txBox="1"/>
          <p:nvPr/>
        </p:nvSpPr>
        <p:spPr>
          <a:xfrm>
            <a:off x="2325401" y="4795391"/>
            <a:ext cx="3947622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Modelos predictivos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68DD3927-A857-47AB-3F94-878AE81A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Forecasting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ventas: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la serie temporal de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order_date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para predecir las ventas del próximo 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Detección de anomalías: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identificar transacciones con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inusuales o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atípico.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Clustering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clientes (K-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means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,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frequency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(derivada del conteo de órdenes)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promedio para segmentar clientes.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Bombilla y engranaje">
            <a:extLst>
              <a:ext uri="{FF2B5EF4-FFF2-40B4-BE49-F238E27FC236}">
                <a16:creationId xmlns:a16="http://schemas.microsoft.com/office/drawing/2014/main" id="{88D09F7B-E090-F7CF-349D-65042C3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115" y="4484474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DB7A0FC-286C-5C4B-47E0-656B2D44CB78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F5BF4AC-B519-29F0-8F79-3DC89944F831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1D5BFEC-0165-2339-E53C-6E510138C8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4F13057-0F79-02BC-F3D5-1B1B136A74C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69989F0-2D78-E1D5-D0F5-B379DE0CDE89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6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133928" y="1019175"/>
            <a:ext cx="10020144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F1A4C35-86E4-BE8F-EEBD-3F4AA906BF04}"/>
              </a:ext>
            </a:extLst>
          </p:cNvPr>
          <p:cNvGrpSpPr/>
          <p:nvPr/>
        </p:nvGrpSpPr>
        <p:grpSpPr>
          <a:xfrm>
            <a:off x="-4572000" y="-3086100"/>
            <a:ext cx="6191714" cy="4449408"/>
            <a:chOff x="0" y="0"/>
            <a:chExt cx="860160" cy="95321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53C4CEF-21AA-E0B7-E744-9AA444FC530F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F78114F-BAD1-7F48-D274-78FEEDABBBA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D76DF0F-E088-E64D-73B8-7E0E5ED6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38" y="2124110"/>
            <a:ext cx="13100723" cy="7743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  <p:txBody>
          <a:bodyPr/>
          <a:lstStyle/>
          <a:p>
            <a:endParaRPr lang="en-AR"/>
          </a:p>
        </p:txBody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R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0" y="4361121"/>
            <a:ext cx="51832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identificó que faltaba una tabla en los archivos originales.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estandarizaron todos los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r>
              <a:rPr lang="es-ES" sz="2500" dirty="0">
                <a:latin typeface="HK Grotesk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definieron tipos de datos consistentes para cada campo.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0788157" y="4361121"/>
            <a:ext cx="647114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employees.reports_to</a:t>
            </a:r>
            <a:r>
              <a:rPr lang="es-ES" sz="2500" dirty="0">
                <a:latin typeface="HK Grotesk" panose="020B0604020202020204" charset="0"/>
              </a:rPr>
              <a:t> contiene NULL válidos (jefes sin supervisor) → nulo permitido.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tenía NULL para pedidos no enviados → se eliminaron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o se trató según requerimiento.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estaban en formato "YYYY-MM-DD HH:MM:SS" →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96523643-9A5D-FDB3-4FC8-556C4179FE7A}"/>
              </a:ext>
            </a:extLst>
          </p:cNvPr>
          <p:cNvSpPr/>
          <p:nvPr/>
        </p:nvSpPr>
        <p:spPr>
          <a:xfrm>
            <a:off x="14663521" y="1028700"/>
            <a:ext cx="2100480" cy="2152779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2600" y="82934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original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5FB857A-DDF2-1DE6-CB7D-4AACEB6AF0CE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3821483" y="14859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Nuevo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33" y="2857500"/>
            <a:ext cx="11125200" cy="7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7" y="3110179"/>
              <a:ext cx="7191055" cy="245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DQM_</a:t>
              </a:r>
              <a:r>
                <a:rPr lang="en-US" sz="2400" b="1" dirty="0" err="1">
                  <a:solidFill>
                    <a:srgbClr val="FFFFFF"/>
                  </a:solidFill>
                  <a:latin typeface="HK Grotesk" panose="020B0604020202020204" charset="0"/>
                  <a:ea typeface="HK Grotesk"/>
                  <a:cs typeface="Helvetica" panose="020B0604020202020204" pitchFamily="34" charset="0"/>
                  <a:sym typeface="HK Grotesk"/>
                </a:rPr>
                <a:t>Processes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Helvetica" panose="020B0604020202020204" pitchFamily="34" charset="0"/>
                <a:ea typeface="HK Grotesk"/>
                <a:cs typeface="Helvetica" panose="020B0604020202020204" pitchFamily="34" charset="0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86542" y="5391224"/>
            <a:ext cx="7191055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r>
              <a:rPr lang="en-US" sz="24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: 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86542" y="7160746"/>
            <a:ext cx="7191055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DQM_Indicators: 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 o falló.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D33B95-1F0F-AD14-7E5F-0DCB6262DCDD}"/>
              </a:ext>
            </a:extLst>
          </p:cNvPr>
          <p:cNvSpPr txBox="1"/>
          <p:nvPr/>
        </p:nvSpPr>
        <p:spPr>
          <a:xfrm>
            <a:off x="4800600" y="4378439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en 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rders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		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No match en países: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8C647C-6491-A99C-DD79-1F86234CD437}"/>
              </a:ext>
            </a:extLst>
          </p:cNvPr>
          <p:cNvSpPr txBox="1"/>
          <p:nvPr/>
        </p:nvSpPr>
        <p:spPr>
          <a:xfrm>
            <a:off x="7640726" y="3414077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Ingesta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366AB-5499-FBF5-9D5C-9EBA6E39AED7}"/>
              </a:ext>
            </a:extLst>
          </p:cNvPr>
          <p:cNvSpPr txBox="1"/>
          <p:nvPr/>
        </p:nvSpPr>
        <p:spPr>
          <a:xfrm>
            <a:off x="12115800" y="5662449"/>
            <a:ext cx="5378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tabla para actualizar del tipo de dato de ingesta al tipo de dato de existente en la base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23217" y="2247900"/>
            <a:ext cx="4423383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 err="1">
                <a:latin typeface="HK Grotesk" panose="020B0604020202020204" charset="0"/>
              </a:rPr>
              <a:t>SPM_FactSales</a:t>
            </a:r>
            <a:r>
              <a:rPr lang="es-ES" sz="2000" b="1" dirty="0">
                <a:latin typeface="HK Grotesk" panose="020B0604020202020204" charset="0"/>
              </a:rPr>
              <a:t>:</a:t>
            </a:r>
            <a:r>
              <a:rPr lang="es-ES" sz="2000" dirty="0">
                <a:latin typeface="HK Grotesk" panose="020B0604020202020204" charset="0"/>
              </a:rPr>
              <a:t> a partir de una vista desnormalizada de la tabla de hechos </a:t>
            </a:r>
            <a:r>
              <a:rPr lang="es-ES" sz="2000" b="1" dirty="0" err="1">
                <a:latin typeface="HK Grotesk" panose="020B0604020202020204" charset="0"/>
              </a:rPr>
              <a:t>DWA_FactOrderDetails</a:t>
            </a:r>
            <a:endParaRPr lang="es-ES" sz="2000" b="1" dirty="0">
              <a:latin typeface="HK Grotesk" panose="020B0604020202020204" charset="0"/>
            </a:endParaRPr>
          </a:p>
          <a:p>
            <a:endParaRPr lang="es-AR" sz="2000" dirty="0">
              <a:latin typeface="HK Grotesk" panose="020B0604020202020204" charset="0"/>
            </a:endParaRPr>
          </a:p>
          <a:p>
            <a:r>
              <a:rPr lang="es-ES" sz="2000" dirty="0">
                <a:latin typeface="HK Grotesk" panose="020B0604020202020204" charset="0"/>
              </a:rPr>
              <a:t>Data </a:t>
            </a:r>
            <a:r>
              <a:rPr lang="es-ES" sz="2000" dirty="0" err="1">
                <a:latin typeface="HK Grotesk" panose="020B0604020202020204" charset="0"/>
              </a:rPr>
              <a:t>Product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b="1" dirty="0">
                <a:latin typeface="HK Grotesk" panose="020B0604020202020204" charset="0"/>
              </a:rPr>
              <a:t>desnormaliza</a:t>
            </a:r>
            <a:r>
              <a:rPr lang="es-ES" sz="2000" dirty="0">
                <a:latin typeface="HK Grotesk" panose="020B0604020202020204" charset="0"/>
              </a:rPr>
              <a:t> la información de ventas para incluir:</a:t>
            </a:r>
          </a:p>
          <a:p>
            <a:endParaRPr lang="es-AR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Métricas centrales: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revenue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quantity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discount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Contexto de negocio:</a:t>
            </a:r>
            <a:r>
              <a:rPr lang="es-ES" sz="20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Información geográfica:</a:t>
            </a:r>
            <a:r>
              <a:rPr lang="es-ES" sz="20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000" b="1" dirty="0" err="1">
                <a:latin typeface="HK Grotesk" panose="020B0604020202020204" charset="0"/>
              </a:rPr>
              <a:t>DWA_DimCountry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Logística: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order_date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shipped_date</a:t>
            </a:r>
            <a:r>
              <a:rPr lang="es-ES" sz="2000" dirty="0">
                <a:latin typeface="HK Grotesk" panose="020B0604020202020204" charset="0"/>
              </a:rPr>
              <a:t> y la métrica derivada </a:t>
            </a:r>
            <a:r>
              <a:rPr lang="es-ES" sz="2000" b="1" dirty="0" err="1">
                <a:latin typeface="HK Grotesk" panose="020B0604020202020204" charset="0"/>
              </a:rPr>
              <a:t>ship_delay_days</a:t>
            </a:r>
            <a:r>
              <a:rPr lang="es-ES" sz="2000" dirty="0">
                <a:latin typeface="HK Grotesk" panose="020B0604020202020204" charset="0"/>
              </a:rPr>
              <a:t> (calculada como </a:t>
            </a:r>
            <a:r>
              <a:rPr lang="es-ES" sz="2000" dirty="0" err="1">
                <a:latin typeface="HK Grotesk" panose="020B0604020202020204" charset="0"/>
              </a:rPr>
              <a:t>shipped_date_key</a:t>
            </a:r>
            <a:r>
              <a:rPr lang="es-ES" sz="2000" dirty="0">
                <a:latin typeface="HK Grotesk" panose="020B0604020202020204" charset="0"/>
              </a:rPr>
              <a:t> - </a:t>
            </a:r>
            <a:r>
              <a:rPr lang="es-ES" sz="2000" dirty="0" err="1">
                <a:latin typeface="HK Grotesk" panose="020B0604020202020204" charset="0"/>
              </a:rPr>
              <a:t>order_date_key</a:t>
            </a:r>
            <a:r>
              <a:rPr lang="es-ES" sz="2000" dirty="0">
                <a:latin typeface="HK Grotesk" panose="020B0604020202020204" charset="0"/>
              </a:rPr>
              <a:t>).</a:t>
            </a:r>
            <a:endParaRPr lang="es-AR" sz="20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3112" y="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14" name="Group 14"/>
          <p:cNvGrpSpPr/>
          <p:nvPr/>
        </p:nvGrpSpPr>
        <p:grpSpPr>
          <a:xfrm>
            <a:off x="9158235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63123" y="4474084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(sales performance)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21FEA1D-DC68-4F36-F60B-35F6B92D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Tendencias temporales: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¿Cómo evoluciona la facturación mes a mes? ¿Existe estacionalidad en las ventas (picos en ciertos trimestres)?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Días pico: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¿Qué días de la semana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order_weekday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mayor volumen de órdenes?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Crecimiento: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¿Cuál es la tasa de crecimiento de ingresos comparando el Q1 de este año vs. el Q1 del año pasado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Year-Over-Year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</p:txBody>
      </p:sp>
      <p:pic>
        <p:nvPicPr>
          <p:cNvPr id="51" name="Gráfico 50" descr="Tendencia al alza">
            <a:extLst>
              <a:ext uri="{FF2B5EF4-FFF2-40B4-BE49-F238E27FC236}">
                <a16:creationId xmlns:a16="http://schemas.microsoft.com/office/drawing/2014/main" id="{AC9B6138-EF81-7214-5B92-1B9AE928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450" y="4474084"/>
            <a:ext cx="792991" cy="79299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D41F361-FF41-25FE-486E-223A1EB4890C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C0648B9-ADEA-A10F-638D-F3F6DB33DA1B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CB2E54BA-35AB-716A-D27F-8918780CA1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54" name="TextBox 5">
                <a:extLst>
                  <a:ext uri="{FF2B5EF4-FFF2-40B4-BE49-F238E27FC236}">
                    <a16:creationId xmlns:a16="http://schemas.microsoft.com/office/drawing/2014/main" id="{14DF2423-484A-827F-A9BF-3EBAE1D4E1D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BE58229-5283-C3B1-422A-857078537A2E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1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851</Words>
  <Application>Microsoft Office PowerPoint</Application>
  <PresentationFormat>Personalizado</PresentationFormat>
  <Paragraphs>96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HK Grotesk Bold</vt:lpstr>
      <vt:lpstr>HK Grotesk</vt:lpstr>
      <vt:lpstr>Wingdings</vt:lpstr>
      <vt:lpstr>Calibri</vt:lpstr>
      <vt:lpstr>Arial</vt:lpstr>
      <vt:lpstr>Helvetica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3</cp:revision>
  <dcterms:created xsi:type="dcterms:W3CDTF">2006-08-16T00:00:00Z</dcterms:created>
  <dcterms:modified xsi:type="dcterms:W3CDTF">2025-12-05T20:44:30Z</dcterms:modified>
  <dc:identifier>DAG6lDAvM4I</dc:identifier>
</cp:coreProperties>
</file>